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83869837622927E-2"/>
          <c:y val="3.6715857572474322E-2"/>
          <c:w val="0.89370860117810969"/>
          <c:h val="0.926568284855051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75-413B-83D3-DB28BD12E6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75-413B-83D3-DB28BD12E66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75-413B-83D3-DB28BD12E6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4303560"/>
        <c:axId val="494298968"/>
      </c:barChart>
      <c:catAx>
        <c:axId val="4943035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94298968"/>
        <c:crosses val="autoZero"/>
        <c:auto val="1"/>
        <c:lblAlgn val="ctr"/>
        <c:lblOffset val="100"/>
        <c:noMultiLvlLbl val="0"/>
      </c:catAx>
      <c:valAx>
        <c:axId val="494298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4303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9071-7727-4ED3-A3D1-58DDB032F0B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1695-0721-4C9A-A2D2-FBDD1F42D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370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9071-7727-4ED3-A3D1-58DDB032F0B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1695-0721-4C9A-A2D2-FBDD1F42D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47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9071-7727-4ED3-A3D1-58DDB032F0B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1695-0721-4C9A-A2D2-FBDD1F42D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30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9071-7727-4ED3-A3D1-58DDB032F0B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1695-0721-4C9A-A2D2-FBDD1F42D17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2193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9071-7727-4ED3-A3D1-58DDB032F0B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1695-0721-4C9A-A2D2-FBDD1F42D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667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9071-7727-4ED3-A3D1-58DDB032F0B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1695-0721-4C9A-A2D2-FBDD1F42D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48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9071-7727-4ED3-A3D1-58DDB032F0B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1695-0721-4C9A-A2D2-FBDD1F42D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4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9071-7727-4ED3-A3D1-58DDB032F0B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1695-0721-4C9A-A2D2-FBDD1F42D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0607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9071-7727-4ED3-A3D1-58DDB032F0B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1695-0721-4C9A-A2D2-FBDD1F42D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52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9071-7727-4ED3-A3D1-58DDB032F0B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1695-0721-4C9A-A2D2-FBDD1F42D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753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9071-7727-4ED3-A3D1-58DDB032F0B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1695-0721-4C9A-A2D2-FBDD1F42D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0255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9071-7727-4ED3-A3D1-58DDB032F0B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1695-0721-4C9A-A2D2-FBDD1F42D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12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9071-7727-4ED3-A3D1-58DDB032F0B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1695-0721-4C9A-A2D2-FBDD1F42D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99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9071-7727-4ED3-A3D1-58DDB032F0B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1695-0721-4C9A-A2D2-FBDD1F42D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48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9071-7727-4ED3-A3D1-58DDB032F0B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1695-0721-4C9A-A2D2-FBDD1F42D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36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9071-7727-4ED3-A3D1-58DDB032F0B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1695-0721-4C9A-A2D2-FBDD1F42D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921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9071-7727-4ED3-A3D1-58DDB032F0B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1695-0721-4C9A-A2D2-FBDD1F42D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96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BC79071-7727-4ED3-A3D1-58DDB032F0B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F1695-0721-4C9A-A2D2-FBDD1F42D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335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  <p:sldLayoutId id="2147483865" r:id="rId14"/>
    <p:sldLayoutId id="2147483866" r:id="rId15"/>
    <p:sldLayoutId id="2147483867" r:id="rId16"/>
    <p:sldLayoutId id="214748386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7091" y="1697182"/>
            <a:ext cx="8825658" cy="3329581"/>
          </a:xfrm>
        </p:spPr>
        <p:txBody>
          <a:bodyPr/>
          <a:lstStyle/>
          <a:p>
            <a:r>
              <a:rPr lang="sr-Cyrl-BA" sz="3200" b="1" dirty="0" smtClean="0"/>
              <a:t>РАЗРЕД: ДРУГИ</a:t>
            </a:r>
            <a:br>
              <a:rPr lang="sr-Cyrl-BA" sz="3200" b="1" dirty="0" smtClean="0"/>
            </a:br>
            <a:r>
              <a:rPr lang="sr-Cyrl-BA" sz="3200" b="1" dirty="0" smtClean="0"/>
              <a:t>СТЕПЕН: ТРЕЋИ</a:t>
            </a:r>
            <a:br>
              <a:rPr lang="sr-Cyrl-BA" sz="3200" b="1" dirty="0" smtClean="0"/>
            </a:br>
            <a:r>
              <a:rPr lang="sr-Cyrl-BA" sz="3200" b="1" dirty="0" smtClean="0"/>
              <a:t>МОДУЛ: МЕДИЈСКА КОМУНИКАЦИЈА</a:t>
            </a:r>
            <a:br>
              <a:rPr lang="sr-Cyrl-BA" sz="3200" b="1" dirty="0" smtClean="0"/>
            </a:br>
            <a:r>
              <a:rPr lang="sr-Cyrl-BA" sz="3200" b="1" dirty="0" smtClean="0"/>
              <a:t/>
            </a:r>
            <a:br>
              <a:rPr lang="sr-Cyrl-BA" sz="3200" b="1" dirty="0" smtClean="0"/>
            </a:br>
            <a:r>
              <a:rPr lang="sr-Cyrl-BA" sz="3200" b="1" dirty="0"/>
              <a:t/>
            </a:r>
            <a:br>
              <a:rPr lang="sr-Cyrl-BA" sz="3200" b="1" dirty="0"/>
            </a:br>
            <a:r>
              <a:rPr lang="sr-Cyrl-BA" sz="3200" b="1" dirty="0"/>
              <a:t/>
            </a:r>
            <a:br>
              <a:rPr lang="sr-Cyrl-BA" sz="3200" b="1" dirty="0"/>
            </a:br>
            <a:r>
              <a:rPr lang="sr-Cyrl-BA" sz="3200" b="1" dirty="0" smtClean="0"/>
              <a:t>НАСТАВНА ЈЕДИНИЦА:</a:t>
            </a:r>
            <a:r>
              <a:rPr lang="sr-Cyrl-BA" b="1" dirty="0" smtClean="0"/>
              <a:t/>
            </a:r>
            <a:br>
              <a:rPr lang="sr-Cyrl-BA" b="1" dirty="0" smtClean="0"/>
            </a:br>
            <a:r>
              <a:rPr lang="sr-Cyrl-BA" sz="3200" b="1" dirty="0" smtClean="0"/>
              <a:t>ВРИЈЕДНОСНИ АСПЕКТИ ТВ СЕРИЈА</a:t>
            </a:r>
            <a:br>
              <a:rPr lang="sr-Cyrl-BA" sz="3200" b="1" dirty="0" smtClean="0"/>
            </a:br>
            <a:r>
              <a:rPr lang="sr-Cyrl-BA" sz="2000" b="1" dirty="0" smtClean="0"/>
              <a:t>(обрада и вјежба)</a:t>
            </a:r>
            <a:r>
              <a:rPr lang="sr-Cyrl-BA" sz="3200" b="1" dirty="0" smtClean="0"/>
              <a:t/>
            </a:r>
            <a:br>
              <a:rPr lang="sr-Cyrl-BA" sz="3200" b="1" dirty="0" smtClean="0"/>
            </a:b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140433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675" y="147918"/>
            <a:ext cx="10285125" cy="1400530"/>
          </a:xfrm>
        </p:spPr>
        <p:txBody>
          <a:bodyPr/>
          <a:lstStyle/>
          <a:p>
            <a:r>
              <a:rPr lang="sr-Cyrl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ВРИЈЕДНОСНИ АСПЕКТИ ТВ СЕРИЈА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294" y="2468555"/>
            <a:ext cx="4618616" cy="4195481"/>
          </a:xfrm>
        </p:spPr>
        <p:txBody>
          <a:bodyPr/>
          <a:lstStyle/>
          <a:p>
            <a:r>
              <a:rPr lang="sr-Cyrl-BA" b="1" dirty="0" smtClean="0"/>
              <a:t>Циљ наставне јединице:</a:t>
            </a:r>
          </a:p>
          <a:p>
            <a:pPr marL="0" indent="0">
              <a:buNone/>
            </a:pPr>
            <a:r>
              <a:rPr lang="sr-Cyrl-BA" dirty="0" smtClean="0"/>
              <a:t>У овој наставној јединици ћеш се упознати са основним обиљежјима серија и научићеш да разликујеш истинске вриједности и сурогате ТВ серија.</a:t>
            </a:r>
            <a:r>
              <a:rPr lang="sr-Cyrl-BA" dirty="0"/>
              <a:t/>
            </a:r>
            <a:br>
              <a:rPr lang="sr-Cyrl-BA" dirty="0"/>
            </a:br>
            <a:endParaRPr lang="sr-Cyrl-BA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8102" y="1645430"/>
            <a:ext cx="5374698" cy="427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399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441" y="384974"/>
            <a:ext cx="5111359" cy="5124958"/>
          </a:xfrm>
        </p:spPr>
        <p:txBody>
          <a:bodyPr>
            <a:normAutofit fontScale="92500" lnSpcReduction="10000"/>
          </a:bodyPr>
          <a:lstStyle/>
          <a:p>
            <a:r>
              <a:rPr lang="sr-Cyrl-B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САПУНСКА ОПЕРА </a:t>
            </a:r>
            <a:endParaRPr lang="sr-Cyrl-B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r-Cyrl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Сапунска опера (</a:t>
            </a:r>
            <a:r>
              <a:rPr lang="sr-Latn-B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soap opera</a:t>
            </a:r>
            <a:r>
              <a:rPr lang="sr-Cyrl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је првобитан назив за сапунице/серије.</a:t>
            </a:r>
          </a:p>
          <a:p>
            <a:pPr marL="0" indent="0">
              <a:buNone/>
            </a:pPr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Термин се јавља </a:t>
            </a:r>
            <a:r>
              <a:rPr lang="sr-Cyrl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тридесетих година </a:t>
            </a:r>
            <a:r>
              <a:rPr lang="sr-Latn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XX</a:t>
            </a:r>
            <a:r>
              <a:rPr lang="sr-Cyrl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вијека</a:t>
            </a:r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означава популарне радијске серије сентименталног и мелодрамског садржаја.</a:t>
            </a:r>
          </a:p>
          <a:p>
            <a:pPr marL="0" indent="0">
              <a:buNone/>
            </a:pPr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Ријеч опера овдје нема своје основно значење. </a:t>
            </a:r>
          </a:p>
          <a:p>
            <a:pPr marL="0" indent="0">
              <a:buNone/>
            </a:pPr>
            <a:endParaRPr lang="sr-Cyrl-B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r-Cyrl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Зашто </a:t>
            </a:r>
            <a:r>
              <a:rPr lang="sr-Cyrl-B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САПУНСКА</a:t>
            </a:r>
            <a:r>
              <a:rPr lang="sr-Cyrl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опера</a:t>
            </a:r>
          </a:p>
          <a:p>
            <a:pPr marL="0" indent="0">
              <a:buNone/>
            </a:pPr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Спонзори серија су били произвођачи сапуна и осталих средстава за чишћење домаћинства, па отуда и имамо назив </a:t>
            </a:r>
            <a:r>
              <a:rPr lang="sr-Latn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soap (</a:t>
            </a:r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сапун): </a:t>
            </a:r>
            <a:r>
              <a:rPr lang="sr-Cyrl-B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САПУНИЦА.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ction Button: Help 6">
            <a:hlinkClick r:id="" action="ppaction://noaction" highlightClick="1"/>
          </p:cNvPr>
          <p:cNvSpPr/>
          <p:nvPr/>
        </p:nvSpPr>
        <p:spPr>
          <a:xfrm>
            <a:off x="3255817" y="384974"/>
            <a:ext cx="304800" cy="33251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Help 7">
            <a:hlinkClick r:id="" action="ppaction://noaction" highlightClick="1"/>
          </p:cNvPr>
          <p:cNvSpPr/>
          <p:nvPr/>
        </p:nvSpPr>
        <p:spPr>
          <a:xfrm>
            <a:off x="4059383" y="3597141"/>
            <a:ext cx="304800" cy="33251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136109" y="1336762"/>
            <a:ext cx="5071734" cy="48532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Занимљиво је да израз </a:t>
            </a:r>
            <a:r>
              <a:rPr lang="sr-Cyrl-BA" b="1" dirty="0" smtClean="0"/>
              <a:t>сапуница</a:t>
            </a:r>
            <a:r>
              <a:rPr lang="sr-Cyrl-BA" dirty="0" smtClean="0"/>
              <a:t> (у значењу серија) није уврштен ни у један рјечник српског језика.</a:t>
            </a:r>
          </a:p>
          <a:p>
            <a:pPr algn="ctr"/>
            <a:endParaRPr lang="sr-Cyrl-BA" dirty="0" smtClean="0"/>
          </a:p>
          <a:p>
            <a:pPr algn="ctr"/>
            <a:endParaRPr lang="sr-Cyrl-BA" dirty="0"/>
          </a:p>
          <a:p>
            <a:pPr algn="ctr"/>
            <a:r>
              <a:rPr lang="sr-Cyrl-BA" dirty="0" smtClean="0"/>
              <a:t>Израз </a:t>
            </a:r>
            <a:r>
              <a:rPr lang="sr-Cyrl-BA" b="1" dirty="0" smtClean="0"/>
              <a:t>сапуница</a:t>
            </a:r>
            <a:r>
              <a:rPr lang="sr-Cyrl-BA" dirty="0" smtClean="0"/>
              <a:t> се користи само у језику радија и телевизије, посебно код радио и ТВ критичара.</a:t>
            </a:r>
          </a:p>
          <a:p>
            <a:pPr algn="ctr"/>
            <a:endParaRPr lang="sr-Cyrl-BA" dirty="0"/>
          </a:p>
          <a:p>
            <a:pPr algn="ctr"/>
            <a:endParaRPr lang="sr-Cyrl-BA" b="1" dirty="0"/>
          </a:p>
          <a:p>
            <a:pPr algn="ctr"/>
            <a:r>
              <a:rPr lang="sr-Cyrl-BA" b="1" dirty="0" smtClean="0"/>
              <a:t>Сапуница означава сладуњаву, сентименталну и јефтину телевизијску или радијску серију, каквих је доста и код нас, а и у свијету.</a:t>
            </a:r>
          </a:p>
        </p:txBody>
      </p:sp>
    </p:spTree>
    <p:extLst>
      <p:ext uri="{BB962C8B-B14F-4D97-AF65-F5344CB8AC3E}">
        <p14:creationId xmlns:p14="http://schemas.microsoft.com/office/powerpoint/2010/main" val="374154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110" y="2115097"/>
            <a:ext cx="5306292" cy="3587195"/>
          </a:xfrm>
        </p:spPr>
        <p:txBody>
          <a:bodyPr>
            <a:normAutofit fontScale="92500" lnSpcReduction="10000"/>
          </a:bodyPr>
          <a:lstStyle/>
          <a:p>
            <a:r>
              <a:rPr lang="sr-Cyrl-BA" sz="2200" b="1" dirty="0" smtClean="0">
                <a:latin typeface="Corbel" panose="020B0503020204020204" pitchFamily="34" charset="0"/>
              </a:rPr>
              <a:t>Сапунска опера </a:t>
            </a:r>
            <a:r>
              <a:rPr lang="sr-Cyrl-BA" sz="2200" dirty="0" smtClean="0">
                <a:latin typeface="Corbel" panose="020B0503020204020204" pitchFamily="34" charset="0"/>
              </a:rPr>
              <a:t>се најприје појавила на </a:t>
            </a:r>
            <a:r>
              <a:rPr lang="sr-Cyrl-BA" sz="2200" b="1" dirty="0" smtClean="0">
                <a:latin typeface="Corbel" panose="020B0503020204020204" pitchFamily="34" charset="0"/>
              </a:rPr>
              <a:t>радију</a:t>
            </a:r>
            <a:r>
              <a:rPr lang="sr-Cyrl-BA" sz="2200" dirty="0" smtClean="0">
                <a:latin typeface="Corbel" panose="020B0503020204020204" pitchFamily="34" charset="0"/>
              </a:rPr>
              <a:t>, а затим и на телевизији.</a:t>
            </a:r>
          </a:p>
          <a:p>
            <a:r>
              <a:rPr lang="sr-Cyrl-BA" sz="2200" b="1" dirty="0" smtClean="0">
                <a:latin typeface="Corbel" panose="020B0503020204020204" pitchFamily="34" charset="0"/>
              </a:rPr>
              <a:t>Прву</a:t>
            </a:r>
            <a:r>
              <a:rPr lang="sr-Cyrl-BA" sz="2200" dirty="0" smtClean="0">
                <a:latin typeface="Corbel" panose="020B0503020204020204" pitchFamily="34" charset="0"/>
              </a:rPr>
              <a:t> сапунску оперу </a:t>
            </a:r>
            <a:r>
              <a:rPr lang="en-US" sz="2200" b="1" i="1" dirty="0">
                <a:latin typeface="Corbel" panose="020B0503020204020204" pitchFamily="34" charset="0"/>
              </a:rPr>
              <a:t>The First Hundred </a:t>
            </a:r>
            <a:r>
              <a:rPr lang="sr-Cyrl-BA" sz="2200" dirty="0" smtClean="0">
                <a:latin typeface="Corbel" panose="020B0503020204020204" pitchFamily="34" charset="0"/>
              </a:rPr>
              <a:t>је спонзорисала и произвела компанија  </a:t>
            </a:r>
            <a:r>
              <a:rPr lang="en-US" sz="2200" b="1" i="1" dirty="0" smtClean="0">
                <a:latin typeface="Corbel" panose="020B0503020204020204" pitchFamily="34" charset="0"/>
              </a:rPr>
              <a:t>Procter </a:t>
            </a:r>
            <a:r>
              <a:rPr lang="en-US" sz="2200" b="1" i="1" dirty="0">
                <a:latin typeface="Corbel" panose="020B0503020204020204" pitchFamily="34" charset="0"/>
              </a:rPr>
              <a:t>&amp; </a:t>
            </a:r>
            <a:r>
              <a:rPr lang="en-US" sz="2200" b="1" i="1" dirty="0" smtClean="0">
                <a:latin typeface="Corbel" panose="020B0503020204020204" pitchFamily="34" charset="0"/>
              </a:rPr>
              <a:t>Gamble</a:t>
            </a:r>
            <a:r>
              <a:rPr lang="sr-Cyrl-BA" sz="2200" b="1" i="1" dirty="0" smtClean="0">
                <a:latin typeface="Corbel" panose="020B0503020204020204" pitchFamily="34" charset="0"/>
              </a:rPr>
              <a:t>.</a:t>
            </a:r>
            <a:endParaRPr lang="sr-Cyrl-BA" sz="2200" dirty="0">
              <a:latin typeface="Corbel" panose="020B0503020204020204" pitchFamily="34" charset="0"/>
            </a:endParaRPr>
          </a:p>
          <a:p>
            <a:r>
              <a:rPr lang="sr-Cyrl-BA" sz="2200" dirty="0" smtClean="0">
                <a:latin typeface="Corbel" panose="020B0503020204020204" pitchFamily="34" charset="0"/>
              </a:rPr>
              <a:t>Израз</a:t>
            </a:r>
            <a:r>
              <a:rPr lang="sr-Cyrl-BA" sz="2200" b="1" dirty="0" smtClean="0"/>
              <a:t> сапунска опера </a:t>
            </a:r>
            <a:r>
              <a:rPr lang="sr-Cyrl-BA" sz="2200" dirty="0" smtClean="0">
                <a:latin typeface="Corbel" panose="020B0503020204020204" pitchFamily="34" charset="0"/>
              </a:rPr>
              <a:t>― сапуница поријекло има у чињеници да су се те серије емитовале током дана када су се домаћице бавиле кућанским пословима.</a:t>
            </a:r>
          </a:p>
          <a:p>
            <a:pPr marL="0" indent="0">
              <a:buNone/>
            </a:pPr>
            <a:r>
              <a:rPr lang="sr-Cyrl-BA" dirty="0" smtClean="0"/>
              <a:t/>
            </a:r>
            <a:br>
              <a:rPr lang="sr-Cyrl-BA" dirty="0" smtClean="0"/>
            </a:br>
            <a:endParaRPr lang="sr-Cyrl-BA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199909" y="1154020"/>
            <a:ext cx="532707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000" dirty="0">
                <a:latin typeface="Corbel" panose="020B0503020204020204" pitchFamily="34" charset="0"/>
              </a:rPr>
              <a:t>Данас </a:t>
            </a:r>
            <a:r>
              <a:rPr lang="sr-Cyrl-BA" sz="2000" b="1" dirty="0">
                <a:latin typeface="Corbel" panose="020B0503020204020204" pitchFamily="34" charset="0"/>
              </a:rPr>
              <a:t>сапуница</a:t>
            </a:r>
            <a:r>
              <a:rPr lang="sr-Cyrl-BA" sz="2000" dirty="0">
                <a:latin typeface="Corbel" panose="020B0503020204020204" pitchFamily="34" charset="0"/>
              </a:rPr>
              <a:t> приказује</a:t>
            </a:r>
            <a:r>
              <a:rPr lang="sr-Cyrl-BA" sz="2000" b="1" dirty="0">
                <a:latin typeface="Corbel" panose="020B0503020204020204" pitchFamily="34" charset="0"/>
              </a:rPr>
              <a:t> бизарне и неувјерљиве породичне заплете</a:t>
            </a:r>
            <a:r>
              <a:rPr lang="sr-Cyrl-BA" sz="2000" dirty="0">
                <a:latin typeface="Corbel" panose="020B0503020204020204" pitchFamily="34" charset="0"/>
              </a:rPr>
              <a:t>, чиме продуценти и сценаристи покушавају </a:t>
            </a:r>
            <a:r>
              <a:rPr lang="sr-Cyrl-BA" sz="2000" b="1" dirty="0">
                <a:latin typeface="Corbel" panose="020B0503020204020204" pitchFamily="34" charset="0"/>
              </a:rPr>
              <a:t>повећати гледаност исте</a:t>
            </a:r>
            <a:r>
              <a:rPr lang="sr-Cyrl-BA" sz="2000" dirty="0">
                <a:latin typeface="Corbel" panose="020B0503020204020204" pitchFamily="34" charset="0"/>
              </a:rPr>
              <a:t>, али и </a:t>
            </a:r>
            <a:r>
              <a:rPr lang="sr-Cyrl-BA" sz="2000" b="1" dirty="0">
                <a:latin typeface="Corbel" panose="020B0503020204020204" pitchFamily="34" charset="0"/>
              </a:rPr>
              <a:t>продужити њихово </a:t>
            </a:r>
            <a:r>
              <a:rPr lang="sr-Cyrl-BA" sz="2000" b="1" dirty="0" smtClean="0">
                <a:latin typeface="Corbel" panose="020B0503020204020204" pitchFamily="34" charset="0"/>
              </a:rPr>
              <a:t>приказивање.</a:t>
            </a:r>
            <a:endParaRPr lang="sr-Latn-BA" sz="2000" b="1" dirty="0" smtClean="0">
              <a:latin typeface="Corbel" panose="020B0503020204020204" pitchFamily="34" charset="0"/>
            </a:endParaRPr>
          </a:p>
          <a:p>
            <a:endParaRPr lang="sr-Latn-BA" sz="2000" b="1" dirty="0">
              <a:latin typeface="Corbel" panose="020B0503020204020204" pitchFamily="34" charset="0"/>
            </a:endParaRPr>
          </a:p>
          <a:p>
            <a:r>
              <a:rPr lang="sr-Cyrl-BA" sz="2000" b="1" dirty="0" smtClean="0">
                <a:latin typeface="Corbel" panose="020B0503020204020204" pitchFamily="34" charset="0"/>
              </a:rPr>
              <a:t>Сапунице </a:t>
            </a:r>
            <a:r>
              <a:rPr lang="sr-Cyrl-BA" sz="2000" dirty="0" smtClean="0">
                <a:latin typeface="Corbel" panose="020B0503020204020204" pitchFamily="34" charset="0"/>
              </a:rPr>
              <a:t>се углавном баве: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BA" sz="2000" b="1" dirty="0" smtClean="0">
                <a:latin typeface="Corbel" panose="020B0503020204020204" pitchFamily="34" charset="0"/>
              </a:rPr>
              <a:t>интригама </a:t>
            </a:r>
            <a:endParaRPr lang="sr-Cyrl-BA" sz="2000" b="1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BA" sz="2000" b="1" dirty="0" smtClean="0">
                <a:latin typeface="Corbel" panose="020B0503020204020204" pitchFamily="34" charset="0"/>
              </a:rPr>
              <a:t>свакодневном интеракцијом чланова неке заједнице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BA" sz="2000" b="1" dirty="0" smtClean="0">
                <a:latin typeface="Corbel" panose="020B0503020204020204" pitchFamily="34" charset="0"/>
              </a:rPr>
              <a:t>приказивањем бизарних животних изазова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505691" y="1105166"/>
            <a:ext cx="4294909" cy="748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ПРВА САПУНСКА ОПЕРА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83928" y="272404"/>
            <a:ext cx="3671455" cy="6846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САПУНИЦА ДАНАС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0110" y="957057"/>
            <a:ext cx="4946072" cy="4179579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>
              <a:ln w="0">
                <a:solidFill>
                  <a:srgbClr val="C00000"/>
                </a:solidFill>
              </a:ln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3041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3485"/>
            <a:ext cx="11545889" cy="812597"/>
          </a:xfrm>
        </p:spPr>
        <p:txBody>
          <a:bodyPr/>
          <a:lstStyle/>
          <a:p>
            <a:r>
              <a:rPr lang="sr-Cyrl-B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Привлачност</a:t>
            </a:r>
            <a:r>
              <a:rPr lang="sr-Cyrl-BA" sz="2000" b="1" dirty="0" smtClean="0"/>
              <a:t> и гледаност сапунице састоји се:</a:t>
            </a:r>
            <a:r>
              <a:rPr lang="sr-Cyrl-BA" dirty="0" smtClean="0"/>
              <a:t/>
            </a:r>
            <a:br>
              <a:rPr lang="sr-Cyrl-BA" dirty="0" smtClean="0"/>
            </a:b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2946" y="999784"/>
            <a:ext cx="1052505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dirty="0"/>
              <a:t>у њиховом простом језику </a:t>
            </a:r>
            <a:endParaRPr lang="sr-Cyrl-B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dirty="0" smtClean="0"/>
              <a:t>једноставној </a:t>
            </a:r>
            <a:r>
              <a:rPr lang="sr-Cyrl-BA" dirty="0"/>
              <a:t>наративној </a:t>
            </a:r>
            <a:r>
              <a:rPr lang="sr-Cyrl-BA" dirty="0" smtClean="0"/>
              <a:t>структури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dirty="0" smtClean="0"/>
              <a:t>фокус </a:t>
            </a:r>
            <a:r>
              <a:rPr lang="sr-Cyrl-BA" dirty="0"/>
              <a:t>је углавном на једном или евентруално два </a:t>
            </a:r>
            <a:r>
              <a:rPr lang="sr-Cyrl-BA" dirty="0" smtClean="0"/>
              <a:t>лика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dirty="0" smtClean="0"/>
              <a:t>јефтином </a:t>
            </a:r>
            <a:r>
              <a:rPr lang="sr-Cyrl-BA" dirty="0"/>
              <a:t>приказу </a:t>
            </a:r>
            <a:r>
              <a:rPr lang="sr-Cyrl-BA" dirty="0" smtClean="0"/>
              <a:t>заједнице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dirty="0"/>
              <a:t>с</a:t>
            </a:r>
            <a:r>
              <a:rPr lang="sr-Cyrl-BA" dirty="0" smtClean="0"/>
              <a:t>адржају лаким за памћење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2945" y="3229927"/>
            <a:ext cx="7560181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Најчешће критике сапуница: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dirty="0" smtClean="0"/>
              <a:t>лоша и јефтина продукција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dirty="0" smtClean="0"/>
              <a:t>слаба глума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dirty="0"/>
              <a:t>к</a:t>
            </a:r>
            <a:r>
              <a:rPr lang="sr-Cyrl-BA" dirty="0" smtClean="0"/>
              <a:t>онзервативни приказ заједнице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dirty="0"/>
              <a:t>п</a:t>
            </a:r>
            <a:r>
              <a:rPr lang="sr-Cyrl-BA" dirty="0" smtClean="0"/>
              <a:t>риказ беспрекидних друштвених стереотипа</a:t>
            </a:r>
            <a:r>
              <a:rPr lang="sr-Latn-BA" dirty="0"/>
              <a:t> </a:t>
            </a:r>
            <a:r>
              <a:rPr lang="sr-Latn-BA" dirty="0" smtClean="0">
                <a:latin typeface="Corbel" panose="020B0503020204020204" pitchFamily="34" charset="0"/>
              </a:rPr>
              <a:t>― </a:t>
            </a:r>
            <a:r>
              <a:rPr lang="sr-Cyrl-BA" dirty="0" smtClean="0">
                <a:latin typeface="+mj-lt"/>
              </a:rPr>
              <a:t>устаљених почетака и завршетака</a:t>
            </a:r>
            <a:r>
              <a:rPr lang="sr-Cyrl-BA" dirty="0">
                <a:latin typeface="Corbel" panose="020B0503020204020204" pitchFamily="34" charset="0"/>
              </a:rPr>
              <a:t> </a:t>
            </a:r>
            <a:r>
              <a:rPr lang="sr-Cyrl-BA" dirty="0" smtClean="0"/>
              <a:t>(сиромашни се обогаћују, заљубљују се у богате, богати у сиромашне...)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346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806" y="272608"/>
            <a:ext cx="10564739" cy="1400530"/>
          </a:xfrm>
        </p:spPr>
        <p:txBody>
          <a:bodyPr/>
          <a:lstStyle/>
          <a:p>
            <a:r>
              <a:rPr lang="sr-Cyrl-BA" sz="2000" dirty="0"/>
              <a:t>Истраживања су показала да </a:t>
            </a:r>
            <a:r>
              <a:rPr lang="sr-Cyrl-BA" sz="2000" b="1" dirty="0"/>
              <a:t>претежно женска популација прати </a:t>
            </a:r>
            <a:r>
              <a:rPr lang="sr-Cyrl-BA" sz="2000" b="1" dirty="0" smtClean="0"/>
              <a:t>сапунице, </a:t>
            </a:r>
            <a:r>
              <a:rPr lang="sr-Cyrl-BA" sz="2000" dirty="0" smtClean="0"/>
              <a:t>јер:</a:t>
            </a:r>
            <a:r>
              <a:rPr lang="en-US" sz="2000" b="1" dirty="0"/>
              <a:t/>
            </a:r>
            <a:br>
              <a:rPr lang="en-US" sz="2000" b="1" dirty="0"/>
            </a:b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1535154"/>
              </p:ext>
            </p:extLst>
          </p:nvPr>
        </p:nvGraphicFramePr>
        <p:xfrm>
          <a:off x="244331" y="1268774"/>
          <a:ext cx="490956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5458410" y="1996087"/>
            <a:ext cx="284019" cy="2677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480877" y="4269631"/>
            <a:ext cx="315189" cy="2922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67398" y="3079777"/>
            <a:ext cx="277090" cy="28348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686260" y="359603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742429" y="1813376"/>
            <a:ext cx="63387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dirty="0" smtClean="0">
                <a:latin typeface="+mj-lt"/>
              </a:rPr>
              <a:t>Говоре о темама које су женама важне, а приказују се простим језиком</a:t>
            </a:r>
            <a:endParaRPr lang="en-US" dirty="0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16849" y="2874814"/>
            <a:ext cx="55895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dirty="0" smtClean="0">
                <a:latin typeface="+mj-lt"/>
              </a:rPr>
              <a:t>Попударају се са свакодневним ритмом живота жена</a:t>
            </a:r>
            <a:endParaRPr lang="en-US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16849" y="4092583"/>
            <a:ext cx="48766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dirty="0" smtClean="0"/>
              <a:t>Указују на јефтину, а просту и слабу продукцију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874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47" y="203336"/>
            <a:ext cx="9404723" cy="766482"/>
          </a:xfrm>
        </p:spPr>
        <p:txBody>
          <a:bodyPr/>
          <a:lstStyle/>
          <a:p>
            <a:r>
              <a:rPr lang="sr-Cyrl-BA" sz="3000" b="1" dirty="0" smtClean="0"/>
              <a:t>ТИПОВИ САПУНИЦА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9245"/>
            <a:ext cx="12025745" cy="6024282"/>
          </a:xfrm>
        </p:spPr>
        <p:txBody>
          <a:bodyPr>
            <a:normAutofit/>
          </a:bodyPr>
          <a:lstStyle/>
          <a:p>
            <a:r>
              <a:rPr lang="sr-Cyrl-BA" dirty="0" smtClean="0"/>
              <a:t>Најважнија карактеристика сапуница је </a:t>
            </a:r>
            <a:r>
              <a:rPr lang="sr-Cyrl-BA" b="1" dirty="0" smtClean="0"/>
              <a:t>бројност њихових епизода</a:t>
            </a:r>
            <a:r>
              <a:rPr lang="sr-Cyrl-BA" dirty="0" smtClean="0"/>
              <a:t>, а прича се развија </a:t>
            </a:r>
            <a:r>
              <a:rPr lang="sr-Cyrl-BA" b="1" dirty="0" smtClean="0"/>
              <a:t>из епизоде у епизоду</a:t>
            </a:r>
            <a:r>
              <a:rPr lang="sr-Cyrl-BA" dirty="0" smtClean="0"/>
              <a:t>.</a:t>
            </a:r>
          </a:p>
          <a:p>
            <a:r>
              <a:rPr lang="sr-Cyrl-BA" dirty="0" smtClean="0"/>
              <a:t>Заједно са причом се развијају и </a:t>
            </a:r>
            <a:r>
              <a:rPr lang="sr-Cyrl-BA" b="1" dirty="0" smtClean="0"/>
              <a:t>ликови</a:t>
            </a:r>
            <a:r>
              <a:rPr lang="sr-Cyrl-BA" dirty="0" smtClean="0"/>
              <a:t> који током епизода </a:t>
            </a:r>
            <a:r>
              <a:rPr lang="sr-Cyrl-BA" b="1" dirty="0" smtClean="0"/>
              <a:t>мијењају своје особине. </a:t>
            </a:r>
          </a:p>
          <a:p>
            <a:endParaRPr lang="sr-Cyrl-BA" b="1" dirty="0"/>
          </a:p>
          <a:p>
            <a:pPr marL="0" indent="0">
              <a:buNone/>
            </a:pPr>
            <a:r>
              <a:rPr lang="sr-Cyrl-BA" b="1" dirty="0" smtClean="0"/>
              <a:t>Постоје два типа сапуница:</a:t>
            </a:r>
          </a:p>
          <a:p>
            <a:r>
              <a:rPr lang="sr-Cyrl-BA" b="1" dirty="0" smtClean="0"/>
              <a:t>отворени тип </a:t>
            </a:r>
            <a:r>
              <a:rPr lang="sr-Cyrl-BA" b="1" dirty="0" smtClean="0">
                <a:latin typeface="Corbel" panose="020B0503020204020204" pitchFamily="34" charset="0"/>
              </a:rPr>
              <a:t>― </a:t>
            </a:r>
            <a:r>
              <a:rPr lang="sr-Cyrl-BA" dirty="0" smtClean="0"/>
              <a:t>нема краја серији док год траје интерес гледалаца (америчке и британске сапунице)</a:t>
            </a:r>
          </a:p>
          <a:p>
            <a:r>
              <a:rPr lang="sr-Cyrl-BA" b="1" dirty="0" smtClean="0"/>
              <a:t>затворени тип </a:t>
            </a:r>
            <a:r>
              <a:rPr lang="sr-Cyrl-BA" b="1" dirty="0" smtClean="0">
                <a:latin typeface="Corbel" panose="020B0503020204020204" pitchFamily="34" charset="0"/>
              </a:rPr>
              <a:t>― </a:t>
            </a:r>
            <a:r>
              <a:rPr lang="sr-Cyrl-BA" dirty="0" smtClean="0"/>
              <a:t>унапријед се зна број епизода (латиноамеричке сапунице)</a:t>
            </a:r>
          </a:p>
          <a:p>
            <a:endParaRPr lang="sr-Cyrl-BA" dirty="0"/>
          </a:p>
          <a:p>
            <a:pPr marL="0" indent="0">
              <a:buNone/>
            </a:pPr>
            <a:r>
              <a:rPr lang="sr-Cyrl-BA" b="1" dirty="0" smtClean="0"/>
              <a:t>ПРИКАЗИВАЊЕ:</a:t>
            </a:r>
          </a:p>
          <a:p>
            <a:r>
              <a:rPr lang="sr-Cyrl-BA" b="1" dirty="0"/>
              <a:t>а</a:t>
            </a:r>
            <a:r>
              <a:rPr lang="sr-Cyrl-BA" b="1" dirty="0" smtClean="0"/>
              <a:t>меричке сапунице: </a:t>
            </a:r>
            <a:r>
              <a:rPr lang="sr-Cyrl-BA" dirty="0" smtClean="0"/>
              <a:t>једном или два пута седмично</a:t>
            </a:r>
          </a:p>
          <a:p>
            <a:r>
              <a:rPr lang="sr-Cyrl-BA" b="1" dirty="0"/>
              <a:t>л</a:t>
            </a:r>
            <a:r>
              <a:rPr lang="sr-Cyrl-BA" b="1" dirty="0" smtClean="0"/>
              <a:t>атиноамеричке сапунице (теленовеле): </a:t>
            </a:r>
            <a:r>
              <a:rPr lang="sr-Cyrl-BA" dirty="0" smtClean="0"/>
              <a:t>свакодневно (у просјеку се приказују око 6 мјесеци, у вечерњим терминима, имају од 180 до 200 епизода и у већини случајева срећан крај)</a:t>
            </a:r>
          </a:p>
        </p:txBody>
      </p:sp>
    </p:spTree>
    <p:extLst>
      <p:ext uri="{BB962C8B-B14F-4D97-AF65-F5344CB8AC3E}">
        <p14:creationId xmlns:p14="http://schemas.microsoft.com/office/powerpoint/2010/main" val="952587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7191"/>
            <a:ext cx="11379634" cy="1400530"/>
          </a:xfrm>
        </p:spPr>
        <p:txBody>
          <a:bodyPr/>
          <a:lstStyle/>
          <a:p>
            <a:r>
              <a:rPr lang="sr-Cyrl-BA" sz="3800" b="1" dirty="0" smtClean="0"/>
              <a:t>ЗАДАЦИ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6219"/>
            <a:ext cx="10778836" cy="4195481"/>
          </a:xfrm>
        </p:spPr>
        <p:txBody>
          <a:bodyPr/>
          <a:lstStyle/>
          <a:p>
            <a:r>
              <a:rPr lang="sr-Cyrl-BA" dirty="0" smtClean="0"/>
              <a:t>Размисли о утицају серија и теленовела на друштво; да ли је њихова популарност показатељ образовног нивоа гледалаца или серија од неколико стотина епизода говори о свом квалитету који је, у већини случајева, веома низак.</a:t>
            </a:r>
          </a:p>
          <a:p>
            <a:r>
              <a:rPr lang="sr-Cyrl-BA" dirty="0" smtClean="0"/>
              <a:t>Издвој неку серију која се својом темом, драматургијом, увјерљивошћу и одличним глумцима разликује од осталих серија. Зашто је на тебе оставила утисак?</a:t>
            </a:r>
          </a:p>
          <a:p>
            <a:pPr marL="0" indent="0">
              <a:buNone/>
            </a:pPr>
            <a:endParaRPr lang="sr-Cyrl-BA" dirty="0" smtClean="0"/>
          </a:p>
          <a:p>
            <a:pPr marL="0" indent="0">
              <a:buNone/>
            </a:pPr>
            <a:endParaRPr lang="sr-Cyrl-B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465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0209"/>
            <a:ext cx="10529455" cy="1400530"/>
          </a:xfrm>
        </p:spPr>
        <p:txBody>
          <a:bodyPr/>
          <a:lstStyle/>
          <a:p>
            <a:r>
              <a:rPr lang="sr-Cyrl-B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ВРИЈЕДНОСНИ АСПЕКТИ ТВ СЕРИЈА </a:t>
            </a:r>
            <a:r>
              <a:rPr lang="sr-Cyrl-B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(ВЈЕЖБА)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040" y="1193936"/>
            <a:ext cx="11670578" cy="4195481"/>
          </a:xfrm>
        </p:spPr>
        <p:txBody>
          <a:bodyPr/>
          <a:lstStyle/>
          <a:p>
            <a:r>
              <a:rPr lang="sr-Cyrl-BA" dirty="0" smtClean="0"/>
              <a:t>Да бисте провјерили своја сазнања о ТВ новелама и серијама, напишите наставак једне од ТВ новела чијих сте више епизода гледали (уколико редовно гледате неку серију можете написати и њен наставак, а ако не гледате редовно довољно је да погледате неколико епизода).</a:t>
            </a:r>
          </a:p>
          <a:p>
            <a:r>
              <a:rPr lang="sr-Cyrl-BA" dirty="0" smtClean="0"/>
              <a:t>Водите рачуна о карактерима јунака, различитим сценама, као и о самом приказивању серије.</a:t>
            </a:r>
          </a:p>
        </p:txBody>
      </p:sp>
    </p:spTree>
    <p:extLst>
      <p:ext uri="{BB962C8B-B14F-4D97-AF65-F5344CB8AC3E}">
        <p14:creationId xmlns:p14="http://schemas.microsoft.com/office/powerpoint/2010/main" val="37689693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2781</TotalTime>
  <Words>610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Corbel</vt:lpstr>
      <vt:lpstr>Wingdings 3</vt:lpstr>
      <vt:lpstr>Ion</vt:lpstr>
      <vt:lpstr>РАЗРЕД: ДРУГИ СТЕПЕН: ТРЕЋИ МОДУЛ: МЕДИЈСКА КОМУНИКАЦИЈА    НАСТАВНА ЈЕДИНИЦА: ВРИЈЕДНОСНИ АСПЕКТИ ТВ СЕРИЈА (обрада и вјежба) </vt:lpstr>
      <vt:lpstr>ВРИЈЕДНОСНИ АСПЕКТИ ТВ СЕРИЈА</vt:lpstr>
      <vt:lpstr>PowerPoint Presentation</vt:lpstr>
      <vt:lpstr>PowerPoint Presentation</vt:lpstr>
      <vt:lpstr>Привлачност и гледаност сапунице састоји се: </vt:lpstr>
      <vt:lpstr>Истраживања су показала да претежно женска популација прати сапунице, јер: </vt:lpstr>
      <vt:lpstr>ТИПОВИ САПУНИЦА</vt:lpstr>
      <vt:lpstr>ЗАДАЦИ</vt:lpstr>
      <vt:lpstr>ВРИЈЕДНОСНИ АСПЕКТИ ТВ СЕРИЈА (ВЈЕЖБА)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РАЗРЕД: ДРУГИ СТЕПЕН: ТРЕЋИ МОДУЛ: МЕДИЈСКА КОМУНИКАЦИЈА    НАСТАВНЕ ЈЕДИНИЦЕ: 1. ВРИЈЕДНОСНИ АСПЕКТИ ТВ СЕРИЈА 2. О КЊИЖЕВНОМ АСПЕКТУ ТВ ЕМИСИЈА</dc:title>
  <dc:creator>Windows User</dc:creator>
  <cp:lastModifiedBy>Windows User</cp:lastModifiedBy>
  <cp:revision>27</cp:revision>
  <dcterms:created xsi:type="dcterms:W3CDTF">2020-04-16T18:11:12Z</dcterms:created>
  <dcterms:modified xsi:type="dcterms:W3CDTF">2020-04-23T11:36:49Z</dcterms:modified>
</cp:coreProperties>
</file>